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 id="263" r:id="rId8"/>
    <p:sldId id="261"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5" d="100"/>
          <a:sy n="85" d="100"/>
        </p:scale>
        <p:origin x="590"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7BE7CD-A48D-4357-8B6B-00D26C9FCD73}"/>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70996E0-7F91-414D-A007-E2D8AD74FF7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CC2548C-BD05-47E6-9645-43B0F1AE7DAD}"/>
              </a:ext>
            </a:extLst>
          </p:cNvPr>
          <p:cNvSpPr>
            <a:spLocks noGrp="1"/>
          </p:cNvSpPr>
          <p:nvPr>
            <p:ph type="dt" sz="half" idx="10"/>
          </p:nvPr>
        </p:nvSpPr>
        <p:spPr/>
        <p:txBody>
          <a:bodyPr/>
          <a:lstStyle/>
          <a:p>
            <a:fld id="{91A0D857-ACC9-42CA-9DFD-C32EAF92EF95}" type="datetimeFigureOut">
              <a:rPr lang="en-US" smtClean="0"/>
              <a:t>6/10/2025</a:t>
            </a:fld>
            <a:endParaRPr lang="en-US"/>
          </a:p>
        </p:txBody>
      </p:sp>
      <p:sp>
        <p:nvSpPr>
          <p:cNvPr id="5" name="Footer Placeholder 4">
            <a:extLst>
              <a:ext uri="{FF2B5EF4-FFF2-40B4-BE49-F238E27FC236}">
                <a16:creationId xmlns:a16="http://schemas.microsoft.com/office/drawing/2014/main" id="{E7BC42FA-C891-4C6B-9824-F1553888BE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9D6FF40-B40B-42A0-A282-FA9526E286DB}"/>
              </a:ext>
            </a:extLst>
          </p:cNvPr>
          <p:cNvSpPr>
            <a:spLocks noGrp="1"/>
          </p:cNvSpPr>
          <p:nvPr>
            <p:ph type="sldNum" sz="quarter" idx="12"/>
          </p:nvPr>
        </p:nvSpPr>
        <p:spPr/>
        <p:txBody>
          <a:bodyPr/>
          <a:lstStyle/>
          <a:p>
            <a:fld id="{18E2A8BB-84FA-4F78-8E65-F5E57DCF092A}" type="slidenum">
              <a:rPr lang="en-US" smtClean="0"/>
              <a:t>‹#›</a:t>
            </a:fld>
            <a:endParaRPr lang="en-US"/>
          </a:p>
        </p:txBody>
      </p:sp>
    </p:spTree>
    <p:extLst>
      <p:ext uri="{BB962C8B-B14F-4D97-AF65-F5344CB8AC3E}">
        <p14:creationId xmlns:p14="http://schemas.microsoft.com/office/powerpoint/2010/main" val="42342861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95C9BF-7083-435C-AE06-261AA20FD9B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9C4E701-06F4-4054-96D7-912513037EF0}"/>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B22A8D-3E6A-4D3E-AC2F-28D1CBA4FE73}"/>
              </a:ext>
            </a:extLst>
          </p:cNvPr>
          <p:cNvSpPr>
            <a:spLocks noGrp="1"/>
          </p:cNvSpPr>
          <p:nvPr>
            <p:ph type="dt" sz="half" idx="10"/>
          </p:nvPr>
        </p:nvSpPr>
        <p:spPr/>
        <p:txBody>
          <a:bodyPr/>
          <a:lstStyle/>
          <a:p>
            <a:fld id="{91A0D857-ACC9-42CA-9DFD-C32EAF92EF95}" type="datetimeFigureOut">
              <a:rPr lang="en-US" smtClean="0"/>
              <a:t>6/10/2025</a:t>
            </a:fld>
            <a:endParaRPr lang="en-US"/>
          </a:p>
        </p:txBody>
      </p:sp>
      <p:sp>
        <p:nvSpPr>
          <p:cNvPr id="5" name="Footer Placeholder 4">
            <a:extLst>
              <a:ext uri="{FF2B5EF4-FFF2-40B4-BE49-F238E27FC236}">
                <a16:creationId xmlns:a16="http://schemas.microsoft.com/office/drawing/2014/main" id="{E90B954E-2E7C-46ED-85DD-5CBC56C2BE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283520-BE06-4438-9A91-4632F4F36A22}"/>
              </a:ext>
            </a:extLst>
          </p:cNvPr>
          <p:cNvSpPr>
            <a:spLocks noGrp="1"/>
          </p:cNvSpPr>
          <p:nvPr>
            <p:ph type="sldNum" sz="quarter" idx="12"/>
          </p:nvPr>
        </p:nvSpPr>
        <p:spPr/>
        <p:txBody>
          <a:bodyPr/>
          <a:lstStyle/>
          <a:p>
            <a:fld id="{18E2A8BB-84FA-4F78-8E65-F5E57DCF092A}" type="slidenum">
              <a:rPr lang="en-US" smtClean="0"/>
              <a:t>‹#›</a:t>
            </a:fld>
            <a:endParaRPr lang="en-US"/>
          </a:p>
        </p:txBody>
      </p:sp>
    </p:spTree>
    <p:extLst>
      <p:ext uri="{BB962C8B-B14F-4D97-AF65-F5344CB8AC3E}">
        <p14:creationId xmlns:p14="http://schemas.microsoft.com/office/powerpoint/2010/main" val="12500232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4077F85-33F1-4523-9D33-F0E0743E099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67A6AA5-73AC-4ED3-B1F6-88705111527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BF1494E-DE30-453E-AA4E-A2DB7DC321D1}"/>
              </a:ext>
            </a:extLst>
          </p:cNvPr>
          <p:cNvSpPr>
            <a:spLocks noGrp="1"/>
          </p:cNvSpPr>
          <p:nvPr>
            <p:ph type="dt" sz="half" idx="10"/>
          </p:nvPr>
        </p:nvSpPr>
        <p:spPr/>
        <p:txBody>
          <a:bodyPr/>
          <a:lstStyle/>
          <a:p>
            <a:fld id="{91A0D857-ACC9-42CA-9DFD-C32EAF92EF95}" type="datetimeFigureOut">
              <a:rPr lang="en-US" smtClean="0"/>
              <a:t>6/10/2025</a:t>
            </a:fld>
            <a:endParaRPr lang="en-US"/>
          </a:p>
        </p:txBody>
      </p:sp>
      <p:sp>
        <p:nvSpPr>
          <p:cNvPr id="5" name="Footer Placeholder 4">
            <a:extLst>
              <a:ext uri="{FF2B5EF4-FFF2-40B4-BE49-F238E27FC236}">
                <a16:creationId xmlns:a16="http://schemas.microsoft.com/office/drawing/2014/main" id="{CA66B71C-E5D8-46F7-9592-5627523ECE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1F77FF-781B-49D4-9C61-55D84CF0EFDF}"/>
              </a:ext>
            </a:extLst>
          </p:cNvPr>
          <p:cNvSpPr>
            <a:spLocks noGrp="1"/>
          </p:cNvSpPr>
          <p:nvPr>
            <p:ph type="sldNum" sz="quarter" idx="12"/>
          </p:nvPr>
        </p:nvSpPr>
        <p:spPr/>
        <p:txBody>
          <a:bodyPr/>
          <a:lstStyle/>
          <a:p>
            <a:fld id="{18E2A8BB-84FA-4F78-8E65-F5E57DCF092A}" type="slidenum">
              <a:rPr lang="en-US" smtClean="0"/>
              <a:t>‹#›</a:t>
            </a:fld>
            <a:endParaRPr lang="en-US"/>
          </a:p>
        </p:txBody>
      </p:sp>
    </p:spTree>
    <p:extLst>
      <p:ext uri="{BB962C8B-B14F-4D97-AF65-F5344CB8AC3E}">
        <p14:creationId xmlns:p14="http://schemas.microsoft.com/office/powerpoint/2010/main" val="15815718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F4DE58-7B5C-48FA-B41B-2F9C640E0E9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B8060F4-F3DF-4AC4-A5CD-EB9AC9592B0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3C984C-3480-429F-8C1E-FACF069F9A51}"/>
              </a:ext>
            </a:extLst>
          </p:cNvPr>
          <p:cNvSpPr>
            <a:spLocks noGrp="1"/>
          </p:cNvSpPr>
          <p:nvPr>
            <p:ph type="dt" sz="half" idx="10"/>
          </p:nvPr>
        </p:nvSpPr>
        <p:spPr/>
        <p:txBody>
          <a:bodyPr/>
          <a:lstStyle/>
          <a:p>
            <a:fld id="{91A0D857-ACC9-42CA-9DFD-C32EAF92EF95}" type="datetimeFigureOut">
              <a:rPr lang="en-US" smtClean="0"/>
              <a:t>6/10/2025</a:t>
            </a:fld>
            <a:endParaRPr lang="en-US"/>
          </a:p>
        </p:txBody>
      </p:sp>
      <p:sp>
        <p:nvSpPr>
          <p:cNvPr id="5" name="Footer Placeholder 4">
            <a:extLst>
              <a:ext uri="{FF2B5EF4-FFF2-40B4-BE49-F238E27FC236}">
                <a16:creationId xmlns:a16="http://schemas.microsoft.com/office/drawing/2014/main" id="{5A32FBE2-4D8B-4DE7-9DF9-028DE07633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70CF71-CA62-41DA-AFCC-B0927839CC1D}"/>
              </a:ext>
            </a:extLst>
          </p:cNvPr>
          <p:cNvSpPr>
            <a:spLocks noGrp="1"/>
          </p:cNvSpPr>
          <p:nvPr>
            <p:ph type="sldNum" sz="quarter" idx="12"/>
          </p:nvPr>
        </p:nvSpPr>
        <p:spPr/>
        <p:txBody>
          <a:bodyPr/>
          <a:lstStyle/>
          <a:p>
            <a:fld id="{18E2A8BB-84FA-4F78-8E65-F5E57DCF092A}" type="slidenum">
              <a:rPr lang="en-US" smtClean="0"/>
              <a:t>‹#›</a:t>
            </a:fld>
            <a:endParaRPr lang="en-US"/>
          </a:p>
        </p:txBody>
      </p:sp>
    </p:spTree>
    <p:extLst>
      <p:ext uri="{BB962C8B-B14F-4D97-AF65-F5344CB8AC3E}">
        <p14:creationId xmlns:p14="http://schemas.microsoft.com/office/powerpoint/2010/main" val="20706540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034F21-98BF-41A0-ABEA-D3C62F8E4E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0E88F83-DA2B-46EA-85CC-87C6111213B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E355B8D0-2A94-470B-814C-14F3AAF77475}"/>
              </a:ext>
            </a:extLst>
          </p:cNvPr>
          <p:cNvSpPr>
            <a:spLocks noGrp="1"/>
          </p:cNvSpPr>
          <p:nvPr>
            <p:ph type="dt" sz="half" idx="10"/>
          </p:nvPr>
        </p:nvSpPr>
        <p:spPr/>
        <p:txBody>
          <a:bodyPr/>
          <a:lstStyle/>
          <a:p>
            <a:fld id="{91A0D857-ACC9-42CA-9DFD-C32EAF92EF95}" type="datetimeFigureOut">
              <a:rPr lang="en-US" smtClean="0"/>
              <a:t>6/10/2025</a:t>
            </a:fld>
            <a:endParaRPr lang="en-US"/>
          </a:p>
        </p:txBody>
      </p:sp>
      <p:sp>
        <p:nvSpPr>
          <p:cNvPr id="5" name="Footer Placeholder 4">
            <a:extLst>
              <a:ext uri="{FF2B5EF4-FFF2-40B4-BE49-F238E27FC236}">
                <a16:creationId xmlns:a16="http://schemas.microsoft.com/office/drawing/2014/main" id="{86D9F6C3-E17B-4F02-A2BB-A1E3965AD2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1A07FE-CA13-416B-988F-31B41D0CEA88}"/>
              </a:ext>
            </a:extLst>
          </p:cNvPr>
          <p:cNvSpPr>
            <a:spLocks noGrp="1"/>
          </p:cNvSpPr>
          <p:nvPr>
            <p:ph type="sldNum" sz="quarter" idx="12"/>
          </p:nvPr>
        </p:nvSpPr>
        <p:spPr/>
        <p:txBody>
          <a:bodyPr/>
          <a:lstStyle/>
          <a:p>
            <a:fld id="{18E2A8BB-84FA-4F78-8E65-F5E57DCF092A}" type="slidenum">
              <a:rPr lang="en-US" smtClean="0"/>
              <a:t>‹#›</a:t>
            </a:fld>
            <a:endParaRPr lang="en-US"/>
          </a:p>
        </p:txBody>
      </p:sp>
    </p:spTree>
    <p:extLst>
      <p:ext uri="{BB962C8B-B14F-4D97-AF65-F5344CB8AC3E}">
        <p14:creationId xmlns:p14="http://schemas.microsoft.com/office/powerpoint/2010/main" val="5018240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C47045-38B4-4522-9267-9701946D57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DCBA8B5-E1B8-4DE7-BC4B-64EF773D15E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B5C8CBB-6A47-4504-8F91-5E606AF7C3B6}"/>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B3C093-A023-4C95-9AB6-A64B5951E9D6}"/>
              </a:ext>
            </a:extLst>
          </p:cNvPr>
          <p:cNvSpPr>
            <a:spLocks noGrp="1"/>
          </p:cNvSpPr>
          <p:nvPr>
            <p:ph type="dt" sz="half" idx="10"/>
          </p:nvPr>
        </p:nvSpPr>
        <p:spPr/>
        <p:txBody>
          <a:bodyPr/>
          <a:lstStyle/>
          <a:p>
            <a:fld id="{91A0D857-ACC9-42CA-9DFD-C32EAF92EF95}" type="datetimeFigureOut">
              <a:rPr lang="en-US" smtClean="0"/>
              <a:t>6/10/2025</a:t>
            </a:fld>
            <a:endParaRPr lang="en-US"/>
          </a:p>
        </p:txBody>
      </p:sp>
      <p:sp>
        <p:nvSpPr>
          <p:cNvPr id="6" name="Footer Placeholder 5">
            <a:extLst>
              <a:ext uri="{FF2B5EF4-FFF2-40B4-BE49-F238E27FC236}">
                <a16:creationId xmlns:a16="http://schemas.microsoft.com/office/drawing/2014/main" id="{8E9A7A93-23C0-400B-8AF5-EA2884DC4C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FE96364-9731-494D-A041-695FBF155EB7}"/>
              </a:ext>
            </a:extLst>
          </p:cNvPr>
          <p:cNvSpPr>
            <a:spLocks noGrp="1"/>
          </p:cNvSpPr>
          <p:nvPr>
            <p:ph type="sldNum" sz="quarter" idx="12"/>
          </p:nvPr>
        </p:nvSpPr>
        <p:spPr/>
        <p:txBody>
          <a:bodyPr/>
          <a:lstStyle/>
          <a:p>
            <a:fld id="{18E2A8BB-84FA-4F78-8E65-F5E57DCF092A}" type="slidenum">
              <a:rPr lang="en-US" smtClean="0"/>
              <a:t>‹#›</a:t>
            </a:fld>
            <a:endParaRPr lang="en-US"/>
          </a:p>
        </p:txBody>
      </p:sp>
    </p:spTree>
    <p:extLst>
      <p:ext uri="{BB962C8B-B14F-4D97-AF65-F5344CB8AC3E}">
        <p14:creationId xmlns:p14="http://schemas.microsoft.com/office/powerpoint/2010/main" val="26734916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B9FAC2-42FD-4EBE-829A-52E4A4B95D1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A41FF1B-E67B-4165-8F20-9F8F50B2721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9871F171-EEC1-45C6-A7CD-15DAB8C8B8D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F1A0E8F-C22D-41B8-A7BA-8550A61DC4A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5B2320A-D0DF-4C88-B2B7-A6258725E2BC}"/>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8D59D9A-CDE0-42EF-880C-112CF4E1E047}"/>
              </a:ext>
            </a:extLst>
          </p:cNvPr>
          <p:cNvSpPr>
            <a:spLocks noGrp="1"/>
          </p:cNvSpPr>
          <p:nvPr>
            <p:ph type="dt" sz="half" idx="10"/>
          </p:nvPr>
        </p:nvSpPr>
        <p:spPr/>
        <p:txBody>
          <a:bodyPr/>
          <a:lstStyle/>
          <a:p>
            <a:fld id="{91A0D857-ACC9-42CA-9DFD-C32EAF92EF95}" type="datetimeFigureOut">
              <a:rPr lang="en-US" smtClean="0"/>
              <a:t>6/10/2025</a:t>
            </a:fld>
            <a:endParaRPr lang="en-US"/>
          </a:p>
        </p:txBody>
      </p:sp>
      <p:sp>
        <p:nvSpPr>
          <p:cNvPr id="8" name="Footer Placeholder 7">
            <a:extLst>
              <a:ext uri="{FF2B5EF4-FFF2-40B4-BE49-F238E27FC236}">
                <a16:creationId xmlns:a16="http://schemas.microsoft.com/office/drawing/2014/main" id="{3EAFCEF2-E915-4F6B-9435-8666A2D25AE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0261011-A7CE-46A1-BB7F-C3B0C5DB1874}"/>
              </a:ext>
            </a:extLst>
          </p:cNvPr>
          <p:cNvSpPr>
            <a:spLocks noGrp="1"/>
          </p:cNvSpPr>
          <p:nvPr>
            <p:ph type="sldNum" sz="quarter" idx="12"/>
          </p:nvPr>
        </p:nvSpPr>
        <p:spPr/>
        <p:txBody>
          <a:bodyPr/>
          <a:lstStyle/>
          <a:p>
            <a:fld id="{18E2A8BB-84FA-4F78-8E65-F5E57DCF092A}" type="slidenum">
              <a:rPr lang="en-US" smtClean="0"/>
              <a:t>‹#›</a:t>
            </a:fld>
            <a:endParaRPr lang="en-US"/>
          </a:p>
        </p:txBody>
      </p:sp>
    </p:spTree>
    <p:extLst>
      <p:ext uri="{BB962C8B-B14F-4D97-AF65-F5344CB8AC3E}">
        <p14:creationId xmlns:p14="http://schemas.microsoft.com/office/powerpoint/2010/main" val="3874294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0FDA9E-E17B-4597-B0AC-574C90AEB39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D879D577-9151-4297-AD6A-84FD42CE3C59}"/>
              </a:ext>
            </a:extLst>
          </p:cNvPr>
          <p:cNvSpPr>
            <a:spLocks noGrp="1"/>
          </p:cNvSpPr>
          <p:nvPr>
            <p:ph type="dt" sz="half" idx="10"/>
          </p:nvPr>
        </p:nvSpPr>
        <p:spPr/>
        <p:txBody>
          <a:bodyPr/>
          <a:lstStyle/>
          <a:p>
            <a:fld id="{91A0D857-ACC9-42CA-9DFD-C32EAF92EF95}" type="datetimeFigureOut">
              <a:rPr lang="en-US" smtClean="0"/>
              <a:t>6/10/2025</a:t>
            </a:fld>
            <a:endParaRPr lang="en-US"/>
          </a:p>
        </p:txBody>
      </p:sp>
      <p:sp>
        <p:nvSpPr>
          <p:cNvPr id="4" name="Footer Placeholder 3">
            <a:extLst>
              <a:ext uri="{FF2B5EF4-FFF2-40B4-BE49-F238E27FC236}">
                <a16:creationId xmlns:a16="http://schemas.microsoft.com/office/drawing/2014/main" id="{A0BCAED4-1A11-41B6-8122-EC7FBE64F63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E06C832-89BA-497C-B255-780872484D1B}"/>
              </a:ext>
            </a:extLst>
          </p:cNvPr>
          <p:cNvSpPr>
            <a:spLocks noGrp="1"/>
          </p:cNvSpPr>
          <p:nvPr>
            <p:ph type="sldNum" sz="quarter" idx="12"/>
          </p:nvPr>
        </p:nvSpPr>
        <p:spPr/>
        <p:txBody>
          <a:bodyPr/>
          <a:lstStyle/>
          <a:p>
            <a:fld id="{18E2A8BB-84FA-4F78-8E65-F5E57DCF092A}" type="slidenum">
              <a:rPr lang="en-US" smtClean="0"/>
              <a:t>‹#›</a:t>
            </a:fld>
            <a:endParaRPr lang="en-US"/>
          </a:p>
        </p:txBody>
      </p:sp>
    </p:spTree>
    <p:extLst>
      <p:ext uri="{BB962C8B-B14F-4D97-AF65-F5344CB8AC3E}">
        <p14:creationId xmlns:p14="http://schemas.microsoft.com/office/powerpoint/2010/main" val="26849585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2AB0D5D-5CDC-4900-81D1-6F54A99D803F}"/>
              </a:ext>
            </a:extLst>
          </p:cNvPr>
          <p:cNvSpPr>
            <a:spLocks noGrp="1"/>
          </p:cNvSpPr>
          <p:nvPr>
            <p:ph type="dt" sz="half" idx="10"/>
          </p:nvPr>
        </p:nvSpPr>
        <p:spPr/>
        <p:txBody>
          <a:bodyPr/>
          <a:lstStyle/>
          <a:p>
            <a:fld id="{91A0D857-ACC9-42CA-9DFD-C32EAF92EF95}" type="datetimeFigureOut">
              <a:rPr lang="en-US" smtClean="0"/>
              <a:t>6/10/2025</a:t>
            </a:fld>
            <a:endParaRPr lang="en-US"/>
          </a:p>
        </p:txBody>
      </p:sp>
      <p:sp>
        <p:nvSpPr>
          <p:cNvPr id="3" name="Footer Placeholder 2">
            <a:extLst>
              <a:ext uri="{FF2B5EF4-FFF2-40B4-BE49-F238E27FC236}">
                <a16:creationId xmlns:a16="http://schemas.microsoft.com/office/drawing/2014/main" id="{FFD96299-99E2-4F50-97BC-191EC9EA8E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B00991A-CA10-41B7-8E46-F1F3DE3813D1}"/>
              </a:ext>
            </a:extLst>
          </p:cNvPr>
          <p:cNvSpPr>
            <a:spLocks noGrp="1"/>
          </p:cNvSpPr>
          <p:nvPr>
            <p:ph type="sldNum" sz="quarter" idx="12"/>
          </p:nvPr>
        </p:nvSpPr>
        <p:spPr/>
        <p:txBody>
          <a:bodyPr/>
          <a:lstStyle/>
          <a:p>
            <a:fld id="{18E2A8BB-84FA-4F78-8E65-F5E57DCF092A}" type="slidenum">
              <a:rPr lang="en-US" smtClean="0"/>
              <a:t>‹#›</a:t>
            </a:fld>
            <a:endParaRPr lang="en-US"/>
          </a:p>
        </p:txBody>
      </p:sp>
    </p:spTree>
    <p:extLst>
      <p:ext uri="{BB962C8B-B14F-4D97-AF65-F5344CB8AC3E}">
        <p14:creationId xmlns:p14="http://schemas.microsoft.com/office/powerpoint/2010/main" val="8732431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4E16D-D604-458E-8E4C-1D756D25A30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DC24621-51E2-4820-9F0A-4AE55688EB1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64D871F-E200-4986-BEC1-2EDE645030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F60DA89-230D-411D-927B-BB2202DD91BB}"/>
              </a:ext>
            </a:extLst>
          </p:cNvPr>
          <p:cNvSpPr>
            <a:spLocks noGrp="1"/>
          </p:cNvSpPr>
          <p:nvPr>
            <p:ph type="dt" sz="half" idx="10"/>
          </p:nvPr>
        </p:nvSpPr>
        <p:spPr/>
        <p:txBody>
          <a:bodyPr/>
          <a:lstStyle/>
          <a:p>
            <a:fld id="{91A0D857-ACC9-42CA-9DFD-C32EAF92EF95}" type="datetimeFigureOut">
              <a:rPr lang="en-US" smtClean="0"/>
              <a:t>6/10/2025</a:t>
            </a:fld>
            <a:endParaRPr lang="en-US"/>
          </a:p>
        </p:txBody>
      </p:sp>
      <p:sp>
        <p:nvSpPr>
          <p:cNvPr id="6" name="Footer Placeholder 5">
            <a:extLst>
              <a:ext uri="{FF2B5EF4-FFF2-40B4-BE49-F238E27FC236}">
                <a16:creationId xmlns:a16="http://schemas.microsoft.com/office/drawing/2014/main" id="{E828FF31-8D6D-4284-AA30-C85EC4E7F8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1E6BC90-1415-46AD-8BA2-A1EA3DA7C2CD}"/>
              </a:ext>
            </a:extLst>
          </p:cNvPr>
          <p:cNvSpPr>
            <a:spLocks noGrp="1"/>
          </p:cNvSpPr>
          <p:nvPr>
            <p:ph type="sldNum" sz="quarter" idx="12"/>
          </p:nvPr>
        </p:nvSpPr>
        <p:spPr/>
        <p:txBody>
          <a:bodyPr/>
          <a:lstStyle/>
          <a:p>
            <a:fld id="{18E2A8BB-84FA-4F78-8E65-F5E57DCF092A}" type="slidenum">
              <a:rPr lang="en-US" smtClean="0"/>
              <a:t>‹#›</a:t>
            </a:fld>
            <a:endParaRPr lang="en-US"/>
          </a:p>
        </p:txBody>
      </p:sp>
    </p:spTree>
    <p:extLst>
      <p:ext uri="{BB962C8B-B14F-4D97-AF65-F5344CB8AC3E}">
        <p14:creationId xmlns:p14="http://schemas.microsoft.com/office/powerpoint/2010/main" val="15393520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FD899-966C-40B9-A59D-9CA845F4A23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79A403B-F777-4055-8900-D4EA5F9F225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68D3A78-0FDC-49AB-8BFA-221219ACCE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2958B74-C90E-4FF1-86FC-EEF3A054BAF4}"/>
              </a:ext>
            </a:extLst>
          </p:cNvPr>
          <p:cNvSpPr>
            <a:spLocks noGrp="1"/>
          </p:cNvSpPr>
          <p:nvPr>
            <p:ph type="dt" sz="half" idx="10"/>
          </p:nvPr>
        </p:nvSpPr>
        <p:spPr/>
        <p:txBody>
          <a:bodyPr/>
          <a:lstStyle/>
          <a:p>
            <a:fld id="{91A0D857-ACC9-42CA-9DFD-C32EAF92EF95}" type="datetimeFigureOut">
              <a:rPr lang="en-US" smtClean="0"/>
              <a:t>6/10/2025</a:t>
            </a:fld>
            <a:endParaRPr lang="en-US"/>
          </a:p>
        </p:txBody>
      </p:sp>
      <p:sp>
        <p:nvSpPr>
          <p:cNvPr id="6" name="Footer Placeholder 5">
            <a:extLst>
              <a:ext uri="{FF2B5EF4-FFF2-40B4-BE49-F238E27FC236}">
                <a16:creationId xmlns:a16="http://schemas.microsoft.com/office/drawing/2014/main" id="{37BF2CE1-B45C-4373-8A0B-3A16BD568A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370170E-2583-456A-A327-FBCDECC92D91}"/>
              </a:ext>
            </a:extLst>
          </p:cNvPr>
          <p:cNvSpPr>
            <a:spLocks noGrp="1"/>
          </p:cNvSpPr>
          <p:nvPr>
            <p:ph type="sldNum" sz="quarter" idx="12"/>
          </p:nvPr>
        </p:nvSpPr>
        <p:spPr/>
        <p:txBody>
          <a:bodyPr/>
          <a:lstStyle/>
          <a:p>
            <a:fld id="{18E2A8BB-84FA-4F78-8E65-F5E57DCF092A}" type="slidenum">
              <a:rPr lang="en-US" smtClean="0"/>
              <a:t>‹#›</a:t>
            </a:fld>
            <a:endParaRPr lang="en-US"/>
          </a:p>
        </p:txBody>
      </p:sp>
    </p:spTree>
    <p:extLst>
      <p:ext uri="{BB962C8B-B14F-4D97-AF65-F5344CB8AC3E}">
        <p14:creationId xmlns:p14="http://schemas.microsoft.com/office/powerpoint/2010/main" val="1747274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710B5B-455E-4199-9D7E-C95458540D6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A67C3A2-6169-4423-BEC3-D5D5CF85896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6C7F6F-DFFB-48F1-A9CC-7C91EF94EF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A0D857-ACC9-42CA-9DFD-C32EAF92EF95}" type="datetimeFigureOut">
              <a:rPr lang="en-US" smtClean="0"/>
              <a:t>6/10/2025</a:t>
            </a:fld>
            <a:endParaRPr lang="en-US"/>
          </a:p>
        </p:txBody>
      </p:sp>
      <p:sp>
        <p:nvSpPr>
          <p:cNvPr id="5" name="Footer Placeholder 4">
            <a:extLst>
              <a:ext uri="{FF2B5EF4-FFF2-40B4-BE49-F238E27FC236}">
                <a16:creationId xmlns:a16="http://schemas.microsoft.com/office/drawing/2014/main" id="{ADDED33F-E05C-4606-A3DF-17C74E3B58E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207939D-4A92-4FA7-829A-8E15A4C1702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E2A8BB-84FA-4F78-8E65-F5E57DCF092A}" type="slidenum">
              <a:rPr lang="en-US" smtClean="0"/>
              <a:t>‹#›</a:t>
            </a:fld>
            <a:endParaRPr lang="en-US"/>
          </a:p>
        </p:txBody>
      </p:sp>
    </p:spTree>
    <p:extLst>
      <p:ext uri="{BB962C8B-B14F-4D97-AF65-F5344CB8AC3E}">
        <p14:creationId xmlns:p14="http://schemas.microsoft.com/office/powerpoint/2010/main" val="318589450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mailto:maheedarb@gmail.com"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8E413-019C-4801-BDBC-2989816BD3F7}"/>
              </a:ext>
            </a:extLst>
          </p:cNvPr>
          <p:cNvSpPr>
            <a:spLocks noGrp="1"/>
          </p:cNvSpPr>
          <p:nvPr>
            <p:ph type="ctrTitle"/>
          </p:nvPr>
        </p:nvSpPr>
        <p:spPr>
          <a:xfrm>
            <a:off x="1371600" y="1434959"/>
            <a:ext cx="9144000" cy="838481"/>
          </a:xfrm>
        </p:spPr>
        <p:txBody>
          <a:bodyPr>
            <a:normAutofit fontScale="90000"/>
          </a:bodyPr>
          <a:lstStyle/>
          <a:p>
            <a:r>
              <a:rPr lang="en-US" dirty="0"/>
              <a:t>AAHA BHOJANAMBU</a:t>
            </a:r>
          </a:p>
        </p:txBody>
      </p:sp>
      <p:sp>
        <p:nvSpPr>
          <p:cNvPr id="3" name="Subtitle 2">
            <a:extLst>
              <a:ext uri="{FF2B5EF4-FFF2-40B4-BE49-F238E27FC236}">
                <a16:creationId xmlns:a16="http://schemas.microsoft.com/office/drawing/2014/main" id="{BC545A23-3E0E-406F-A8AB-119D5902AB11}"/>
              </a:ext>
            </a:extLst>
          </p:cNvPr>
          <p:cNvSpPr>
            <a:spLocks noGrp="1"/>
          </p:cNvSpPr>
          <p:nvPr>
            <p:ph type="subTitle" idx="1"/>
          </p:nvPr>
        </p:nvSpPr>
        <p:spPr>
          <a:xfrm>
            <a:off x="-277907" y="3126908"/>
            <a:ext cx="11949953" cy="3435256"/>
          </a:xfrm>
        </p:spPr>
        <p:txBody>
          <a:bodyPr>
            <a:normAutofit/>
          </a:bodyPr>
          <a:lstStyle/>
          <a:p>
            <a:r>
              <a:rPr lang="en-US" dirty="0"/>
              <a:t>Product Management Case Study</a:t>
            </a:r>
          </a:p>
          <a:p>
            <a:endParaRPr lang="en-US" dirty="0"/>
          </a:p>
          <a:p>
            <a:endParaRPr lang="en-US" dirty="0"/>
          </a:p>
          <a:p>
            <a:endParaRPr lang="en-US" dirty="0"/>
          </a:p>
          <a:p>
            <a:r>
              <a:rPr lang="en-US" dirty="0"/>
              <a:t>Done By- Maheedar </a:t>
            </a:r>
            <a:r>
              <a:rPr lang="en-US" dirty="0" err="1"/>
              <a:t>Balivada</a:t>
            </a:r>
            <a:endParaRPr lang="en-US" dirty="0"/>
          </a:p>
          <a:p>
            <a:r>
              <a:rPr lang="en-US" sz="1400" dirty="0"/>
              <a:t>                              Gmail:- </a:t>
            </a:r>
            <a:r>
              <a:rPr lang="en-US" sz="1400" dirty="0">
                <a:hlinkClick r:id="rId2"/>
              </a:rPr>
              <a:t>maheedarb@gmail.com</a:t>
            </a:r>
            <a:endParaRPr lang="en-US" sz="1400" dirty="0"/>
          </a:p>
          <a:p>
            <a:r>
              <a:rPr lang="en-US" sz="1400" dirty="0"/>
              <a:t>                                                                  </a:t>
            </a:r>
            <a:r>
              <a:rPr lang="en-US" sz="1400" dirty="0" err="1"/>
              <a:t>Linkedin</a:t>
            </a:r>
            <a:r>
              <a:rPr lang="en-US" sz="1400" dirty="0"/>
              <a:t>:- www.linkedin.com/in/maheedarbalivada</a:t>
            </a:r>
          </a:p>
          <a:p>
            <a:endParaRPr lang="en-US" dirty="0"/>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8761743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C8C08-0AA2-4B9C-8973-1880C22D92B4}"/>
              </a:ext>
            </a:extLst>
          </p:cNvPr>
          <p:cNvSpPr>
            <a:spLocks noGrp="1"/>
          </p:cNvSpPr>
          <p:nvPr>
            <p:ph type="title"/>
          </p:nvPr>
        </p:nvSpPr>
        <p:spPr/>
        <p:txBody>
          <a:bodyPr/>
          <a:lstStyle/>
          <a:p>
            <a:r>
              <a:rPr lang="en-US" b="1" dirty="0"/>
              <a:t>Solution Features &amp; Impact</a:t>
            </a:r>
            <a:br>
              <a:rPr lang="en-US" b="1" dirty="0"/>
            </a:br>
            <a:endParaRPr lang="en-US" dirty="0"/>
          </a:p>
        </p:txBody>
      </p:sp>
      <p:sp>
        <p:nvSpPr>
          <p:cNvPr id="3" name="Content Placeholder 2">
            <a:extLst>
              <a:ext uri="{FF2B5EF4-FFF2-40B4-BE49-F238E27FC236}">
                <a16:creationId xmlns:a16="http://schemas.microsoft.com/office/drawing/2014/main" id="{BECC8384-3FEE-4B67-A484-861BFD7BBFCA}"/>
              </a:ext>
            </a:extLst>
          </p:cNvPr>
          <p:cNvSpPr>
            <a:spLocks noGrp="1"/>
          </p:cNvSpPr>
          <p:nvPr>
            <p:ph idx="1"/>
          </p:nvPr>
        </p:nvSpPr>
        <p:spPr/>
        <p:txBody>
          <a:bodyPr/>
          <a:lstStyle/>
          <a:p>
            <a:pPr marL="0" indent="0">
              <a:buNone/>
            </a:pPr>
            <a:r>
              <a:rPr lang="en-US" dirty="0"/>
              <a:t>Impact: Reduced chaos during rush hours, more efficient kitchen workflow, consistent profits through structured combos and revenue awareness.</a:t>
            </a:r>
          </a:p>
        </p:txBody>
      </p:sp>
    </p:spTree>
    <p:extLst>
      <p:ext uri="{BB962C8B-B14F-4D97-AF65-F5344CB8AC3E}">
        <p14:creationId xmlns:p14="http://schemas.microsoft.com/office/powerpoint/2010/main" val="18821662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5FB43-12F1-4475-B57B-BEC0925481B4}"/>
              </a:ext>
            </a:extLst>
          </p:cNvPr>
          <p:cNvSpPr>
            <a:spLocks noGrp="1"/>
          </p:cNvSpPr>
          <p:nvPr>
            <p:ph type="title"/>
          </p:nvPr>
        </p:nvSpPr>
        <p:spPr/>
        <p:txBody>
          <a:bodyPr/>
          <a:lstStyle/>
          <a:p>
            <a:r>
              <a:rPr lang="en-US" b="1" dirty="0"/>
              <a:t>SWOT Analysis</a:t>
            </a:r>
            <a:br>
              <a:rPr lang="en-US" b="1" dirty="0"/>
            </a:br>
            <a:endParaRPr lang="en-US" dirty="0"/>
          </a:p>
        </p:txBody>
      </p:sp>
      <p:sp>
        <p:nvSpPr>
          <p:cNvPr id="3" name="Content Placeholder 2">
            <a:extLst>
              <a:ext uri="{FF2B5EF4-FFF2-40B4-BE49-F238E27FC236}">
                <a16:creationId xmlns:a16="http://schemas.microsoft.com/office/drawing/2014/main" id="{290ECA4E-C9D4-44F7-91E5-E914705D6F82}"/>
              </a:ext>
            </a:extLst>
          </p:cNvPr>
          <p:cNvSpPr>
            <a:spLocks noGrp="1"/>
          </p:cNvSpPr>
          <p:nvPr>
            <p:ph idx="1"/>
          </p:nvPr>
        </p:nvSpPr>
        <p:spPr/>
        <p:txBody>
          <a:bodyPr/>
          <a:lstStyle/>
          <a:p>
            <a:r>
              <a:rPr lang="en-US" dirty="0"/>
              <a:t>Strengths:</a:t>
            </a:r>
            <a:br>
              <a:rPr lang="en-US" dirty="0"/>
            </a:br>
            <a:r>
              <a:rPr lang="en-US" dirty="0"/>
              <a:t>- Affordable, tasty food with local flavors.</a:t>
            </a:r>
            <a:br>
              <a:rPr lang="en-US" dirty="0"/>
            </a:br>
            <a:r>
              <a:rPr lang="en-US" dirty="0"/>
              <a:t>- Good customer reviews and ambience.</a:t>
            </a:r>
            <a:br>
              <a:rPr lang="en-US" dirty="0"/>
            </a:br>
            <a:br>
              <a:rPr lang="en-US" dirty="0"/>
            </a:br>
            <a:r>
              <a:rPr lang="en-US" dirty="0"/>
              <a:t>Weaknesses:</a:t>
            </a:r>
            <a:br>
              <a:rPr lang="en-US" dirty="0"/>
            </a:br>
            <a:r>
              <a:rPr lang="en-US" dirty="0"/>
              <a:t>- Lack of proper revenue tracking.</a:t>
            </a:r>
            <a:br>
              <a:rPr lang="en-US" dirty="0"/>
            </a:br>
            <a:r>
              <a:rPr lang="en-US" dirty="0"/>
              <a:t>- Loans outweigh profits.</a:t>
            </a:r>
            <a:br>
              <a:rPr lang="en-US" dirty="0"/>
            </a:br>
            <a:endParaRPr lang="en-US" dirty="0"/>
          </a:p>
        </p:txBody>
      </p:sp>
    </p:spTree>
    <p:extLst>
      <p:ext uri="{BB962C8B-B14F-4D97-AF65-F5344CB8AC3E}">
        <p14:creationId xmlns:p14="http://schemas.microsoft.com/office/powerpoint/2010/main" val="11792662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05FB43-12F1-4475-B57B-BEC0925481B4}"/>
              </a:ext>
            </a:extLst>
          </p:cNvPr>
          <p:cNvSpPr>
            <a:spLocks noGrp="1"/>
          </p:cNvSpPr>
          <p:nvPr>
            <p:ph type="title"/>
          </p:nvPr>
        </p:nvSpPr>
        <p:spPr/>
        <p:txBody>
          <a:bodyPr/>
          <a:lstStyle/>
          <a:p>
            <a:r>
              <a:rPr lang="en-US" b="1" dirty="0"/>
              <a:t>SWOT Analysis</a:t>
            </a:r>
            <a:br>
              <a:rPr lang="en-US" b="1" dirty="0"/>
            </a:br>
            <a:endParaRPr lang="en-US" dirty="0"/>
          </a:p>
        </p:txBody>
      </p:sp>
      <p:sp>
        <p:nvSpPr>
          <p:cNvPr id="3" name="Content Placeholder 2">
            <a:extLst>
              <a:ext uri="{FF2B5EF4-FFF2-40B4-BE49-F238E27FC236}">
                <a16:creationId xmlns:a16="http://schemas.microsoft.com/office/drawing/2014/main" id="{290ECA4E-C9D4-44F7-91E5-E914705D6F82}"/>
              </a:ext>
            </a:extLst>
          </p:cNvPr>
          <p:cNvSpPr>
            <a:spLocks noGrp="1"/>
          </p:cNvSpPr>
          <p:nvPr>
            <p:ph idx="1"/>
          </p:nvPr>
        </p:nvSpPr>
        <p:spPr/>
        <p:txBody>
          <a:bodyPr/>
          <a:lstStyle/>
          <a:p>
            <a:r>
              <a:rPr lang="en-US" dirty="0"/>
              <a:t>Opportunities:</a:t>
            </a:r>
            <a:br>
              <a:rPr lang="en-US" dirty="0"/>
            </a:br>
            <a:r>
              <a:rPr lang="en-US" dirty="0"/>
              <a:t>- Improved revenue stream planning.</a:t>
            </a:r>
            <a:br>
              <a:rPr lang="en-US" dirty="0"/>
            </a:br>
            <a:r>
              <a:rPr lang="en-US" dirty="0"/>
              <a:t>- Implementing tech solutions like pre-ordering.</a:t>
            </a:r>
            <a:br>
              <a:rPr lang="en-US" dirty="0"/>
            </a:br>
            <a:br>
              <a:rPr lang="en-US" dirty="0"/>
            </a:br>
            <a:r>
              <a:rPr lang="en-US" dirty="0"/>
              <a:t>Threats:</a:t>
            </a:r>
            <a:br>
              <a:rPr lang="en-US" dirty="0"/>
            </a:br>
            <a:r>
              <a:rPr lang="en-US" dirty="0"/>
              <a:t>- Competition from fast food and bigger hotels.</a:t>
            </a:r>
            <a:br>
              <a:rPr lang="en-US" dirty="0"/>
            </a:br>
            <a:r>
              <a:rPr lang="en-US" dirty="0"/>
              <a:t>- Budget-conscious town with low per capita spending.</a:t>
            </a:r>
          </a:p>
        </p:txBody>
      </p:sp>
    </p:spTree>
    <p:extLst>
      <p:ext uri="{BB962C8B-B14F-4D97-AF65-F5344CB8AC3E}">
        <p14:creationId xmlns:p14="http://schemas.microsoft.com/office/powerpoint/2010/main" val="35933918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D1CBD-847B-43E1-A36D-12418CAD464D}"/>
              </a:ext>
            </a:extLst>
          </p:cNvPr>
          <p:cNvSpPr>
            <a:spLocks noGrp="1"/>
          </p:cNvSpPr>
          <p:nvPr>
            <p:ph type="title"/>
          </p:nvPr>
        </p:nvSpPr>
        <p:spPr/>
        <p:txBody>
          <a:bodyPr/>
          <a:lstStyle/>
          <a:p>
            <a:r>
              <a:rPr lang="en-US" b="1" dirty="0"/>
              <a:t>Competitive Analysis</a:t>
            </a:r>
            <a:br>
              <a:rPr lang="en-US" b="1" dirty="0"/>
            </a:br>
            <a:endParaRPr lang="en-US" dirty="0"/>
          </a:p>
        </p:txBody>
      </p:sp>
      <p:sp>
        <p:nvSpPr>
          <p:cNvPr id="3" name="Content Placeholder 2">
            <a:extLst>
              <a:ext uri="{FF2B5EF4-FFF2-40B4-BE49-F238E27FC236}">
                <a16:creationId xmlns:a16="http://schemas.microsoft.com/office/drawing/2014/main" id="{471EBB63-EBDF-4300-8724-08B8A4B8E6EB}"/>
              </a:ext>
            </a:extLst>
          </p:cNvPr>
          <p:cNvSpPr>
            <a:spLocks noGrp="1"/>
          </p:cNvSpPr>
          <p:nvPr>
            <p:ph idx="1"/>
          </p:nvPr>
        </p:nvSpPr>
        <p:spPr/>
        <p:txBody>
          <a:bodyPr/>
          <a:lstStyle/>
          <a:p>
            <a:r>
              <a:rPr lang="en-US" dirty="0"/>
              <a:t>Competitors:</a:t>
            </a:r>
            <a:br>
              <a:rPr lang="en-US" dirty="0"/>
            </a:br>
            <a:r>
              <a:rPr lang="en-US" dirty="0"/>
              <a:t>- Local hotels: Cheaper, but less hygienic.</a:t>
            </a:r>
            <a:br>
              <a:rPr lang="en-US" dirty="0"/>
            </a:br>
            <a:r>
              <a:rPr lang="en-US" dirty="0"/>
              <a:t>- High-end restaurants: Better service and capital but expensive.</a:t>
            </a:r>
            <a:br>
              <a:rPr lang="en-US" dirty="0"/>
            </a:br>
            <a:br>
              <a:rPr lang="en-US" dirty="0"/>
            </a:br>
            <a:r>
              <a:rPr lang="en-US" dirty="0" err="1"/>
              <a:t>Aaha</a:t>
            </a:r>
            <a:r>
              <a:rPr lang="en-US" dirty="0"/>
              <a:t> </a:t>
            </a:r>
            <a:r>
              <a:rPr lang="en-US" dirty="0" err="1"/>
              <a:t>Bhojanambu's</a:t>
            </a:r>
            <a:r>
              <a:rPr lang="en-US" dirty="0"/>
              <a:t> Advantage:</a:t>
            </a:r>
            <a:br>
              <a:rPr lang="en-US" dirty="0"/>
            </a:br>
            <a:r>
              <a:rPr lang="en-US" dirty="0"/>
              <a:t>- Combos and variety from different districts.</a:t>
            </a:r>
            <a:br>
              <a:rPr lang="en-US" dirty="0"/>
            </a:br>
            <a:r>
              <a:rPr lang="en-US" dirty="0"/>
              <a:t>- Affordability and family-friendly atmosphere.</a:t>
            </a:r>
            <a:br>
              <a:rPr lang="en-US" dirty="0"/>
            </a:br>
            <a:br>
              <a:rPr lang="en-US" dirty="0"/>
            </a:br>
            <a:r>
              <a:rPr lang="en-US" dirty="0"/>
              <a:t>Competitor Drawback:</a:t>
            </a:r>
            <a:br>
              <a:rPr lang="en-US" dirty="0"/>
            </a:br>
            <a:r>
              <a:rPr lang="en-US" dirty="0"/>
              <a:t>- Higher pricing, less personalized experience.</a:t>
            </a:r>
          </a:p>
        </p:txBody>
      </p:sp>
    </p:spTree>
    <p:extLst>
      <p:ext uri="{BB962C8B-B14F-4D97-AF65-F5344CB8AC3E}">
        <p14:creationId xmlns:p14="http://schemas.microsoft.com/office/powerpoint/2010/main" val="5274902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EE94C2-76C0-458C-841B-006B40E07C4C}"/>
              </a:ext>
            </a:extLst>
          </p:cNvPr>
          <p:cNvSpPr>
            <a:spLocks noGrp="1"/>
          </p:cNvSpPr>
          <p:nvPr>
            <p:ph type="title"/>
          </p:nvPr>
        </p:nvSpPr>
        <p:spPr/>
        <p:txBody>
          <a:bodyPr/>
          <a:lstStyle/>
          <a:p>
            <a:r>
              <a:rPr lang="en-US" dirty="0"/>
              <a:t>Wire frames for WhatsApp pre booking feature:</a:t>
            </a:r>
          </a:p>
        </p:txBody>
      </p:sp>
      <p:pic>
        <p:nvPicPr>
          <p:cNvPr id="13" name="Content Placeholder 12">
            <a:extLst>
              <a:ext uri="{FF2B5EF4-FFF2-40B4-BE49-F238E27FC236}">
                <a16:creationId xmlns:a16="http://schemas.microsoft.com/office/drawing/2014/main" id="{281CF360-ED2D-4DE8-BA0F-E1F614E1C71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756055"/>
            <a:ext cx="2421155" cy="3631733"/>
          </a:xfrm>
        </p:spPr>
      </p:pic>
      <p:pic>
        <p:nvPicPr>
          <p:cNvPr id="15" name="Picture 14">
            <a:extLst>
              <a:ext uri="{FF2B5EF4-FFF2-40B4-BE49-F238E27FC236}">
                <a16:creationId xmlns:a16="http://schemas.microsoft.com/office/drawing/2014/main" id="{FCC8D472-E032-40BF-9EA3-AFF9F9E2CE4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85422" y="1756055"/>
            <a:ext cx="2421155" cy="3631733"/>
          </a:xfrm>
          <a:prstGeom prst="rect">
            <a:avLst/>
          </a:prstGeom>
        </p:spPr>
      </p:pic>
      <p:sp>
        <p:nvSpPr>
          <p:cNvPr id="17" name="TextBox 16">
            <a:extLst>
              <a:ext uri="{FF2B5EF4-FFF2-40B4-BE49-F238E27FC236}">
                <a16:creationId xmlns:a16="http://schemas.microsoft.com/office/drawing/2014/main" id="{8160BFFB-F7C7-46D8-964E-D7CF5E46714D}"/>
              </a:ext>
            </a:extLst>
          </p:cNvPr>
          <p:cNvSpPr txBox="1"/>
          <p:nvPr/>
        </p:nvSpPr>
        <p:spPr>
          <a:xfrm>
            <a:off x="5037822" y="5755341"/>
            <a:ext cx="2344955" cy="369332"/>
          </a:xfrm>
          <a:prstGeom prst="rect">
            <a:avLst/>
          </a:prstGeom>
          <a:noFill/>
        </p:spPr>
        <p:txBody>
          <a:bodyPr wrap="square" rtlCol="0">
            <a:spAutoFit/>
          </a:bodyPr>
          <a:lstStyle/>
          <a:p>
            <a:r>
              <a:rPr lang="en-US" dirty="0"/>
              <a:t>Food selection</a:t>
            </a:r>
          </a:p>
        </p:txBody>
      </p:sp>
      <p:sp>
        <p:nvSpPr>
          <p:cNvPr id="18" name="TextBox 17">
            <a:extLst>
              <a:ext uri="{FF2B5EF4-FFF2-40B4-BE49-F238E27FC236}">
                <a16:creationId xmlns:a16="http://schemas.microsoft.com/office/drawing/2014/main" id="{0EA74FA2-C331-401C-B096-F7C01BDE8DE6}"/>
              </a:ext>
            </a:extLst>
          </p:cNvPr>
          <p:cNvSpPr txBox="1"/>
          <p:nvPr/>
        </p:nvSpPr>
        <p:spPr>
          <a:xfrm>
            <a:off x="1066800" y="5755341"/>
            <a:ext cx="2344955" cy="369332"/>
          </a:xfrm>
          <a:prstGeom prst="rect">
            <a:avLst/>
          </a:prstGeom>
          <a:noFill/>
        </p:spPr>
        <p:txBody>
          <a:bodyPr wrap="square" rtlCol="0">
            <a:spAutoFit/>
          </a:bodyPr>
          <a:lstStyle/>
          <a:p>
            <a:r>
              <a:rPr lang="en-US" dirty="0"/>
              <a:t>Pre booking Menu</a:t>
            </a:r>
          </a:p>
        </p:txBody>
      </p:sp>
      <p:sp>
        <p:nvSpPr>
          <p:cNvPr id="19" name="TextBox 18">
            <a:extLst>
              <a:ext uri="{FF2B5EF4-FFF2-40B4-BE49-F238E27FC236}">
                <a16:creationId xmlns:a16="http://schemas.microsoft.com/office/drawing/2014/main" id="{5BB33CAA-4FD6-493D-BEAB-92E476A4E76F}"/>
              </a:ext>
            </a:extLst>
          </p:cNvPr>
          <p:cNvSpPr txBox="1"/>
          <p:nvPr/>
        </p:nvSpPr>
        <p:spPr>
          <a:xfrm>
            <a:off x="9008845" y="5755341"/>
            <a:ext cx="2344955" cy="369332"/>
          </a:xfrm>
          <a:prstGeom prst="rect">
            <a:avLst/>
          </a:prstGeom>
          <a:noFill/>
        </p:spPr>
        <p:txBody>
          <a:bodyPr wrap="square" rtlCol="0">
            <a:spAutoFit/>
          </a:bodyPr>
          <a:lstStyle/>
          <a:p>
            <a:r>
              <a:rPr lang="en-US" dirty="0"/>
              <a:t>Confirmation details</a:t>
            </a:r>
          </a:p>
        </p:txBody>
      </p:sp>
      <p:pic>
        <p:nvPicPr>
          <p:cNvPr id="21" name="Picture 20">
            <a:extLst>
              <a:ext uri="{FF2B5EF4-FFF2-40B4-BE49-F238E27FC236}">
                <a16:creationId xmlns:a16="http://schemas.microsoft.com/office/drawing/2014/main" id="{70C5C1E5-A99C-4B53-A431-B1873CA9349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93094" y="1737289"/>
            <a:ext cx="2433666" cy="3650499"/>
          </a:xfrm>
          <a:prstGeom prst="rect">
            <a:avLst/>
          </a:prstGeom>
        </p:spPr>
      </p:pic>
    </p:spTree>
    <p:extLst>
      <p:ext uri="{BB962C8B-B14F-4D97-AF65-F5344CB8AC3E}">
        <p14:creationId xmlns:p14="http://schemas.microsoft.com/office/powerpoint/2010/main" val="30606300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72174-67B4-4B91-88F5-395867023B10}"/>
              </a:ext>
            </a:extLst>
          </p:cNvPr>
          <p:cNvSpPr>
            <a:spLocks noGrp="1"/>
          </p:cNvSpPr>
          <p:nvPr>
            <p:ph type="title"/>
          </p:nvPr>
        </p:nvSpPr>
        <p:spPr/>
        <p:txBody>
          <a:bodyPr>
            <a:normAutofit fontScale="90000"/>
          </a:bodyPr>
          <a:lstStyle/>
          <a:p>
            <a:br>
              <a:rPr lang="en-US" b="1" dirty="0"/>
            </a:br>
            <a:br>
              <a:rPr lang="en-US" b="1" dirty="0"/>
            </a:br>
            <a:r>
              <a:rPr lang="en-US" b="1" dirty="0"/>
              <a:t>Business Metrics &amp; Tracking</a:t>
            </a:r>
            <a:br>
              <a:rPr lang="en-US" b="1" dirty="0"/>
            </a:br>
            <a:endParaRPr lang="en-US" dirty="0"/>
          </a:p>
        </p:txBody>
      </p:sp>
      <p:sp>
        <p:nvSpPr>
          <p:cNvPr id="3" name="Content Placeholder 2">
            <a:extLst>
              <a:ext uri="{FF2B5EF4-FFF2-40B4-BE49-F238E27FC236}">
                <a16:creationId xmlns:a16="http://schemas.microsoft.com/office/drawing/2014/main" id="{C614FDED-E9CE-41DE-8514-F760956E6E19}"/>
              </a:ext>
            </a:extLst>
          </p:cNvPr>
          <p:cNvSpPr>
            <a:spLocks noGrp="1"/>
          </p:cNvSpPr>
          <p:nvPr>
            <p:ph idx="1"/>
          </p:nvPr>
        </p:nvSpPr>
        <p:spPr/>
        <p:txBody>
          <a:bodyPr/>
          <a:lstStyle/>
          <a:p>
            <a:r>
              <a:rPr lang="en-US" dirty="0"/>
              <a:t>Key Metrics:</a:t>
            </a:r>
            <a:br>
              <a:rPr lang="en-US" dirty="0"/>
            </a:br>
            <a:r>
              <a:rPr lang="en-US" dirty="0"/>
              <a:t>1. Daily order volume (dine-in, takeaway)</a:t>
            </a:r>
            <a:br>
              <a:rPr lang="en-US" dirty="0"/>
            </a:br>
            <a:r>
              <a:rPr lang="en-US" dirty="0"/>
              <a:t>2. Average order value (especially from combos)</a:t>
            </a:r>
            <a:br>
              <a:rPr lang="en-US" dirty="0"/>
            </a:br>
            <a:r>
              <a:rPr lang="en-US" dirty="0"/>
              <a:t>3. Pre-booking frequency via WhatsApp</a:t>
            </a:r>
            <a:br>
              <a:rPr lang="en-US" dirty="0"/>
            </a:br>
            <a:r>
              <a:rPr lang="en-US" dirty="0"/>
              <a:t>4. Customer return rate</a:t>
            </a:r>
            <a:br>
              <a:rPr lang="en-US" dirty="0"/>
            </a:br>
            <a:r>
              <a:rPr lang="en-US" dirty="0"/>
              <a:t>5. Profit margins after tracking costs vs revenue</a:t>
            </a:r>
            <a:br>
              <a:rPr lang="en-US" dirty="0"/>
            </a:br>
            <a:br>
              <a:rPr lang="en-US" dirty="0"/>
            </a:br>
            <a:r>
              <a:rPr lang="en-US" dirty="0"/>
              <a:t>Tools: Basic POS system or Google Sheets integration to track these metrics weekly and monthly.</a:t>
            </a:r>
          </a:p>
        </p:txBody>
      </p:sp>
    </p:spTree>
    <p:extLst>
      <p:ext uri="{BB962C8B-B14F-4D97-AF65-F5344CB8AC3E}">
        <p14:creationId xmlns:p14="http://schemas.microsoft.com/office/powerpoint/2010/main" val="28699591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4E990F-A910-4115-BE7F-87D376B52D2C}"/>
              </a:ext>
            </a:extLst>
          </p:cNvPr>
          <p:cNvSpPr>
            <a:spLocks noGrp="1"/>
          </p:cNvSpPr>
          <p:nvPr>
            <p:ph type="title"/>
          </p:nvPr>
        </p:nvSpPr>
        <p:spPr/>
        <p:txBody>
          <a:bodyPr/>
          <a:lstStyle/>
          <a:p>
            <a:r>
              <a:rPr lang="en-US" dirty="0"/>
              <a:t>Conclusion and Learnings</a:t>
            </a:r>
          </a:p>
        </p:txBody>
      </p:sp>
      <p:sp>
        <p:nvSpPr>
          <p:cNvPr id="3" name="Content Placeholder 2">
            <a:extLst>
              <a:ext uri="{FF2B5EF4-FFF2-40B4-BE49-F238E27FC236}">
                <a16:creationId xmlns:a16="http://schemas.microsoft.com/office/drawing/2014/main" id="{B6FF0283-D496-45EA-B6FE-ADA856ABF54E}"/>
              </a:ext>
            </a:extLst>
          </p:cNvPr>
          <p:cNvSpPr>
            <a:spLocks noGrp="1"/>
          </p:cNvSpPr>
          <p:nvPr>
            <p:ph idx="1"/>
          </p:nvPr>
        </p:nvSpPr>
        <p:spPr/>
        <p:txBody>
          <a:bodyPr/>
          <a:lstStyle/>
          <a:p>
            <a:r>
              <a:rPr lang="en-US" dirty="0"/>
              <a:t>This case study reflects how understanding user behavior in small towns is vital. The failure of </a:t>
            </a:r>
            <a:r>
              <a:rPr lang="en-US" dirty="0" err="1"/>
              <a:t>Aaha</a:t>
            </a:r>
            <a:r>
              <a:rPr lang="en-US" dirty="0"/>
              <a:t> </a:t>
            </a:r>
            <a:r>
              <a:rPr lang="en-US" dirty="0" err="1"/>
              <a:t>Bhojanambu</a:t>
            </a:r>
            <a:r>
              <a:rPr lang="en-US" dirty="0"/>
              <a:t> wasn't due to poor food or service but the lack of a system to manage revenue, customer expectations, and operational workflow. As a product management learner, I understood how small changes like pre-ordering and combo design can solve deep-rooted business problems. This project helped me apply research, empathy, journey mapping, and solution framing in a real-life business context.</a:t>
            </a:r>
          </a:p>
        </p:txBody>
      </p:sp>
    </p:spTree>
    <p:extLst>
      <p:ext uri="{BB962C8B-B14F-4D97-AF65-F5344CB8AC3E}">
        <p14:creationId xmlns:p14="http://schemas.microsoft.com/office/powerpoint/2010/main" val="8713725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BA0CD0-DE15-44C9-B1F7-A53E44E7CEB7}"/>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B7C9B254-2B97-49CA-9E5E-819927FB00E2}"/>
              </a:ext>
            </a:extLst>
          </p:cNvPr>
          <p:cNvSpPr>
            <a:spLocks noGrp="1"/>
          </p:cNvSpPr>
          <p:nvPr>
            <p:ph idx="1"/>
          </p:nvPr>
        </p:nvSpPr>
        <p:spPr/>
        <p:txBody>
          <a:bodyPr/>
          <a:lstStyle/>
          <a:p>
            <a:pPr marL="0" indent="0">
              <a:buNone/>
            </a:pPr>
            <a:r>
              <a:rPr lang="en-US" dirty="0" err="1"/>
              <a:t>Aaha</a:t>
            </a:r>
            <a:r>
              <a:rPr lang="en-US" dirty="0"/>
              <a:t> </a:t>
            </a:r>
            <a:r>
              <a:rPr lang="en-US" dirty="0" err="1"/>
              <a:t>Bhojanambu</a:t>
            </a:r>
            <a:r>
              <a:rPr lang="en-US" dirty="0"/>
              <a:t> was a local dine-in and takeaway restaurant in Srikakulam, a small town in Andhra Pradesh, known for its affordable and tasty South Indian cuisine. It focused on bringing traditional flavors from different districts of Andhra Pradesh to one place. Despite good reviews on platforms like Google, </a:t>
            </a:r>
            <a:r>
              <a:rPr lang="en-US" dirty="0" err="1"/>
              <a:t>Swiggy</a:t>
            </a:r>
            <a:r>
              <a:rPr lang="en-US" dirty="0"/>
              <a:t>, and Zomato, and a strong customer preference for its menu and ambience, the restaurant failed due to operational and financial challenges. This case study analyzes the reasons for failure and proposes a product management-led solution to improve sustainability and profitability.</a:t>
            </a:r>
          </a:p>
          <a:p>
            <a:endParaRPr lang="en-US" dirty="0"/>
          </a:p>
        </p:txBody>
      </p:sp>
    </p:spTree>
    <p:extLst>
      <p:ext uri="{BB962C8B-B14F-4D97-AF65-F5344CB8AC3E}">
        <p14:creationId xmlns:p14="http://schemas.microsoft.com/office/powerpoint/2010/main" val="23435845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C9BA8-693A-492D-9F13-CD7BB626E04D}"/>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C9650399-22CF-4AB8-AD6D-EEEF8754E90F}"/>
              </a:ext>
            </a:extLst>
          </p:cNvPr>
          <p:cNvSpPr>
            <a:spLocks noGrp="1"/>
          </p:cNvSpPr>
          <p:nvPr>
            <p:ph idx="1"/>
          </p:nvPr>
        </p:nvSpPr>
        <p:spPr/>
        <p:txBody>
          <a:bodyPr/>
          <a:lstStyle/>
          <a:p>
            <a:pPr marL="0" indent="0">
              <a:buNone/>
            </a:pPr>
            <a:r>
              <a:rPr lang="en-US" dirty="0"/>
              <a:t>Although the restaurant had an appealing menu, great taste, affordability, and ambience, it struggled to generate consistent profits. A significant issue was the customer behavior in Srikakulam: people shared one item among multiple people, often ordering less and consuming more. Customers also negotiated prices and avoided ordering full meals. These habits, combined with seasonal demand, lack of revenue tracking, and no structured financial planning, led to revenue losses. The restaurant lacked digital systems to track orders or analyze customer behavior, resulting in poor decision-making.</a:t>
            </a:r>
          </a:p>
        </p:txBody>
      </p:sp>
    </p:spTree>
    <p:extLst>
      <p:ext uri="{BB962C8B-B14F-4D97-AF65-F5344CB8AC3E}">
        <p14:creationId xmlns:p14="http://schemas.microsoft.com/office/powerpoint/2010/main" val="7883538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F8DA8-797E-4867-852D-2C6590061AED}"/>
              </a:ext>
            </a:extLst>
          </p:cNvPr>
          <p:cNvSpPr>
            <a:spLocks noGrp="1"/>
          </p:cNvSpPr>
          <p:nvPr>
            <p:ph type="title"/>
          </p:nvPr>
        </p:nvSpPr>
        <p:spPr/>
        <p:txBody>
          <a:bodyPr/>
          <a:lstStyle/>
          <a:p>
            <a:r>
              <a:rPr lang="en-US" b="1" dirty="0"/>
              <a:t>User Research &amp; Survey Insights</a:t>
            </a:r>
            <a:endParaRPr lang="en-US" dirty="0"/>
          </a:p>
        </p:txBody>
      </p:sp>
      <p:sp>
        <p:nvSpPr>
          <p:cNvPr id="3" name="Content Placeholder 2">
            <a:extLst>
              <a:ext uri="{FF2B5EF4-FFF2-40B4-BE49-F238E27FC236}">
                <a16:creationId xmlns:a16="http://schemas.microsoft.com/office/drawing/2014/main" id="{1EC8945E-8B00-4D3D-951C-06EE74A98870}"/>
              </a:ext>
            </a:extLst>
          </p:cNvPr>
          <p:cNvSpPr>
            <a:spLocks noGrp="1"/>
          </p:cNvSpPr>
          <p:nvPr>
            <p:ph idx="1"/>
          </p:nvPr>
        </p:nvSpPr>
        <p:spPr/>
        <p:txBody>
          <a:bodyPr/>
          <a:lstStyle/>
          <a:p>
            <a:r>
              <a:rPr lang="en-US" dirty="0"/>
              <a:t>Findings:</a:t>
            </a:r>
            <a:br>
              <a:rPr lang="en-US" dirty="0"/>
            </a:br>
            <a:r>
              <a:rPr lang="en-US" dirty="0"/>
              <a:t>- Students prefer combos due to budget constraints and a desire to try multiple dishes.</a:t>
            </a:r>
            <a:br>
              <a:rPr lang="en-US" dirty="0"/>
            </a:br>
            <a:r>
              <a:rPr lang="en-US" dirty="0"/>
              <a:t>- Families share meals as a habit and for budget control.</a:t>
            </a:r>
            <a:br>
              <a:rPr lang="en-US" dirty="0"/>
            </a:br>
            <a:r>
              <a:rPr lang="en-US" dirty="0"/>
              <a:t>- Working professionals may afford meals individually but still share due to social norms.</a:t>
            </a:r>
            <a:br>
              <a:rPr lang="en-US" dirty="0"/>
            </a:br>
            <a:r>
              <a:rPr lang="en-US" dirty="0"/>
              <a:t>- People valued taste, ambience, and affordability over branding.</a:t>
            </a:r>
            <a:br>
              <a:rPr lang="en-US" dirty="0"/>
            </a:br>
            <a:br>
              <a:rPr lang="en-US" dirty="0"/>
            </a:br>
            <a:r>
              <a:rPr lang="en-US" dirty="0"/>
              <a:t>Sharing was not viewed negatively by customers but was a coping mechanism due to budget and portion sizes. The restaurant never addressed this behavior strategically.</a:t>
            </a:r>
          </a:p>
        </p:txBody>
      </p:sp>
    </p:spTree>
    <p:extLst>
      <p:ext uri="{BB962C8B-B14F-4D97-AF65-F5344CB8AC3E}">
        <p14:creationId xmlns:p14="http://schemas.microsoft.com/office/powerpoint/2010/main" val="24462439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E1CD4-588E-412C-B9E1-E00340B37444}"/>
              </a:ext>
            </a:extLst>
          </p:cNvPr>
          <p:cNvSpPr>
            <a:spLocks noGrp="1"/>
          </p:cNvSpPr>
          <p:nvPr>
            <p:ph type="title"/>
          </p:nvPr>
        </p:nvSpPr>
        <p:spPr/>
        <p:txBody>
          <a:bodyPr/>
          <a:lstStyle/>
          <a:p>
            <a:r>
              <a:rPr lang="en-US" dirty="0"/>
              <a:t>Personas</a:t>
            </a:r>
          </a:p>
        </p:txBody>
      </p:sp>
      <p:sp>
        <p:nvSpPr>
          <p:cNvPr id="3" name="Content Placeholder 2">
            <a:extLst>
              <a:ext uri="{FF2B5EF4-FFF2-40B4-BE49-F238E27FC236}">
                <a16:creationId xmlns:a16="http://schemas.microsoft.com/office/drawing/2014/main" id="{0BF02B47-C842-4ED0-AF0F-041E6A5DDA05}"/>
              </a:ext>
            </a:extLst>
          </p:cNvPr>
          <p:cNvSpPr>
            <a:spLocks noGrp="1"/>
          </p:cNvSpPr>
          <p:nvPr>
            <p:ph idx="1"/>
          </p:nvPr>
        </p:nvSpPr>
        <p:spPr/>
        <p:txBody>
          <a:bodyPr/>
          <a:lstStyle/>
          <a:p>
            <a:r>
              <a:rPr lang="en-US" dirty="0"/>
              <a:t>1. Rishi – Student / Part-time Delivery Person</a:t>
            </a:r>
            <a:br>
              <a:rPr lang="en-US" dirty="0"/>
            </a:br>
            <a:r>
              <a:rPr lang="en-US" dirty="0"/>
              <a:t>   - Goals: Eat high-portion meals on a low budget.</a:t>
            </a:r>
            <a:br>
              <a:rPr lang="en-US" dirty="0"/>
            </a:br>
            <a:r>
              <a:rPr lang="en-US" dirty="0"/>
              <a:t>   - Pain Points: Long wait times, affordability.</a:t>
            </a:r>
            <a:br>
              <a:rPr lang="en-US" dirty="0"/>
            </a:br>
            <a:r>
              <a:rPr lang="en-US" dirty="0"/>
              <a:t>   - Quote: "I want food in less time.“</a:t>
            </a:r>
          </a:p>
          <a:p>
            <a:pPr marL="0" indent="0">
              <a:buNone/>
            </a:pPr>
            <a:endParaRPr lang="en-US" dirty="0"/>
          </a:p>
          <a:p>
            <a:r>
              <a:rPr lang="en-US" dirty="0"/>
              <a:t>2. Rajesh – Working Professional</a:t>
            </a:r>
            <a:br>
              <a:rPr lang="en-US" dirty="0"/>
            </a:br>
            <a:r>
              <a:rPr lang="en-US" dirty="0"/>
              <a:t>   - Goals: Tasty and clean food after work.</a:t>
            </a:r>
            <a:br>
              <a:rPr lang="en-US" dirty="0"/>
            </a:br>
            <a:r>
              <a:rPr lang="en-US" dirty="0"/>
              <a:t>   - Pain Points: Poor hygiene perception, long waiting time.</a:t>
            </a:r>
            <a:br>
              <a:rPr lang="en-US" dirty="0"/>
            </a:br>
            <a:r>
              <a:rPr lang="en-US" dirty="0"/>
              <a:t>   - Quote: "Food should be quick and hygienic."</a:t>
            </a:r>
          </a:p>
        </p:txBody>
      </p:sp>
    </p:spTree>
    <p:extLst>
      <p:ext uri="{BB962C8B-B14F-4D97-AF65-F5344CB8AC3E}">
        <p14:creationId xmlns:p14="http://schemas.microsoft.com/office/powerpoint/2010/main" val="2310837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E1CD4-588E-412C-B9E1-E00340B37444}"/>
              </a:ext>
            </a:extLst>
          </p:cNvPr>
          <p:cNvSpPr>
            <a:spLocks noGrp="1"/>
          </p:cNvSpPr>
          <p:nvPr>
            <p:ph type="title"/>
          </p:nvPr>
        </p:nvSpPr>
        <p:spPr/>
        <p:txBody>
          <a:bodyPr/>
          <a:lstStyle/>
          <a:p>
            <a:r>
              <a:rPr lang="en-US" dirty="0"/>
              <a:t>Personas</a:t>
            </a:r>
          </a:p>
        </p:txBody>
      </p:sp>
      <p:sp>
        <p:nvSpPr>
          <p:cNvPr id="3" name="Content Placeholder 2">
            <a:extLst>
              <a:ext uri="{FF2B5EF4-FFF2-40B4-BE49-F238E27FC236}">
                <a16:creationId xmlns:a16="http://schemas.microsoft.com/office/drawing/2014/main" id="{0BF02B47-C842-4ED0-AF0F-041E6A5DDA05}"/>
              </a:ext>
            </a:extLst>
          </p:cNvPr>
          <p:cNvSpPr>
            <a:spLocks noGrp="1"/>
          </p:cNvSpPr>
          <p:nvPr>
            <p:ph idx="1"/>
          </p:nvPr>
        </p:nvSpPr>
        <p:spPr>
          <a:xfrm>
            <a:off x="721659" y="2553353"/>
            <a:ext cx="10515600" cy="1751293"/>
          </a:xfrm>
        </p:spPr>
        <p:txBody>
          <a:bodyPr/>
          <a:lstStyle/>
          <a:p>
            <a:r>
              <a:rPr lang="en-US" dirty="0"/>
              <a:t>3. Lakshmi – Homemaker / Family Oriented</a:t>
            </a:r>
            <a:br>
              <a:rPr lang="en-US" dirty="0"/>
            </a:br>
            <a:r>
              <a:rPr lang="en-US" dirty="0"/>
              <a:t>   - Goals: Affordable meals for family outings.</a:t>
            </a:r>
            <a:br>
              <a:rPr lang="en-US" dirty="0"/>
            </a:br>
            <a:r>
              <a:rPr lang="en-US" dirty="0"/>
              <a:t>   - Pain Points: Limited budget, food should satisfy everyone.</a:t>
            </a:r>
            <a:br>
              <a:rPr lang="en-US" dirty="0"/>
            </a:br>
            <a:r>
              <a:rPr lang="en-US" dirty="0"/>
              <a:t>   - Quote: "Good taste at less cost makes the outing perfect."</a:t>
            </a:r>
          </a:p>
        </p:txBody>
      </p:sp>
    </p:spTree>
    <p:extLst>
      <p:ext uri="{BB962C8B-B14F-4D97-AF65-F5344CB8AC3E}">
        <p14:creationId xmlns:p14="http://schemas.microsoft.com/office/powerpoint/2010/main" val="21409011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EE1CD4-588E-412C-B9E1-E00340B37444}"/>
              </a:ext>
            </a:extLst>
          </p:cNvPr>
          <p:cNvSpPr>
            <a:spLocks noGrp="1"/>
          </p:cNvSpPr>
          <p:nvPr>
            <p:ph type="title"/>
          </p:nvPr>
        </p:nvSpPr>
        <p:spPr/>
        <p:txBody>
          <a:bodyPr/>
          <a:lstStyle/>
          <a:p>
            <a:r>
              <a:rPr lang="en-US" dirty="0"/>
              <a:t>Personas</a:t>
            </a:r>
          </a:p>
        </p:txBody>
      </p:sp>
      <p:sp>
        <p:nvSpPr>
          <p:cNvPr id="3" name="Content Placeholder 2">
            <a:extLst>
              <a:ext uri="{FF2B5EF4-FFF2-40B4-BE49-F238E27FC236}">
                <a16:creationId xmlns:a16="http://schemas.microsoft.com/office/drawing/2014/main" id="{0BF02B47-C842-4ED0-AF0F-041E6A5DDA05}"/>
              </a:ext>
            </a:extLst>
          </p:cNvPr>
          <p:cNvSpPr>
            <a:spLocks noGrp="1"/>
          </p:cNvSpPr>
          <p:nvPr>
            <p:ph idx="1"/>
          </p:nvPr>
        </p:nvSpPr>
        <p:spPr/>
        <p:txBody>
          <a:bodyPr/>
          <a:lstStyle/>
          <a:p>
            <a:r>
              <a:rPr lang="en-US" dirty="0"/>
              <a:t>4. Suresh – Restaurant Owner</a:t>
            </a:r>
            <a:br>
              <a:rPr lang="en-US" dirty="0"/>
            </a:br>
            <a:r>
              <a:rPr lang="en-US" dirty="0"/>
              <a:t>   - Goals: Manage profits, repay loans, serve good food.</a:t>
            </a:r>
            <a:br>
              <a:rPr lang="en-US" dirty="0"/>
            </a:br>
            <a:r>
              <a:rPr lang="en-US" dirty="0"/>
              <a:t>   - Pain Points: Unpredictable revenue, customer behavior, poor tracking.</a:t>
            </a:r>
            <a:br>
              <a:rPr lang="en-US" dirty="0"/>
            </a:br>
            <a:br>
              <a:rPr lang="en-US" dirty="0"/>
            </a:br>
            <a:r>
              <a:rPr lang="en-US" dirty="0"/>
              <a:t>5. </a:t>
            </a:r>
            <a:r>
              <a:rPr lang="en-US" dirty="0" err="1"/>
              <a:t>Chinna</a:t>
            </a:r>
            <a:r>
              <a:rPr lang="en-US" dirty="0"/>
              <a:t> – Chef</a:t>
            </a:r>
            <a:br>
              <a:rPr lang="en-US" dirty="0"/>
            </a:br>
            <a:r>
              <a:rPr lang="en-US" dirty="0"/>
              <a:t>   - Goals: Maintain food quality and speed.</a:t>
            </a:r>
            <a:br>
              <a:rPr lang="en-US" dirty="0"/>
            </a:br>
            <a:r>
              <a:rPr lang="en-US" dirty="0"/>
              <a:t>   - Pain Points: Menu overload, bulk orders, poor communication.</a:t>
            </a:r>
          </a:p>
        </p:txBody>
      </p:sp>
    </p:spTree>
    <p:extLst>
      <p:ext uri="{BB962C8B-B14F-4D97-AF65-F5344CB8AC3E}">
        <p14:creationId xmlns:p14="http://schemas.microsoft.com/office/powerpoint/2010/main" val="712700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C8C08-0AA2-4B9C-8973-1880C22D92B4}"/>
              </a:ext>
            </a:extLst>
          </p:cNvPr>
          <p:cNvSpPr>
            <a:spLocks noGrp="1"/>
          </p:cNvSpPr>
          <p:nvPr>
            <p:ph type="title"/>
          </p:nvPr>
        </p:nvSpPr>
        <p:spPr/>
        <p:txBody>
          <a:bodyPr/>
          <a:lstStyle/>
          <a:p>
            <a:r>
              <a:rPr lang="en-US" b="1" dirty="0"/>
              <a:t>Solution Features &amp; Impact</a:t>
            </a:r>
            <a:br>
              <a:rPr lang="en-US" b="1" dirty="0"/>
            </a:br>
            <a:endParaRPr lang="en-US" dirty="0"/>
          </a:p>
        </p:txBody>
      </p:sp>
      <p:sp>
        <p:nvSpPr>
          <p:cNvPr id="3" name="Content Placeholder 2">
            <a:extLst>
              <a:ext uri="{FF2B5EF4-FFF2-40B4-BE49-F238E27FC236}">
                <a16:creationId xmlns:a16="http://schemas.microsoft.com/office/drawing/2014/main" id="{BECC8384-3FEE-4B67-A484-861BFD7BBFCA}"/>
              </a:ext>
            </a:extLst>
          </p:cNvPr>
          <p:cNvSpPr>
            <a:spLocks noGrp="1"/>
          </p:cNvSpPr>
          <p:nvPr>
            <p:ph idx="1"/>
          </p:nvPr>
        </p:nvSpPr>
        <p:spPr/>
        <p:txBody>
          <a:bodyPr/>
          <a:lstStyle/>
          <a:p>
            <a:r>
              <a:rPr lang="en-US" dirty="0"/>
              <a:t>1. Pre-Ordering via WhatsApp:</a:t>
            </a:r>
            <a:br>
              <a:rPr lang="en-US" dirty="0"/>
            </a:br>
            <a:r>
              <a:rPr lang="en-US" dirty="0"/>
              <a:t>   - Users can place orders before arriving to reduce waiting time.</a:t>
            </a:r>
            <a:br>
              <a:rPr lang="en-US" dirty="0"/>
            </a:br>
            <a:r>
              <a:rPr lang="en-US" dirty="0"/>
              <a:t>   - WhatsApp integration makes it simple for all age groups.</a:t>
            </a:r>
            <a:br>
              <a:rPr lang="en-US" dirty="0"/>
            </a:br>
            <a:br>
              <a:rPr lang="en-US" dirty="0"/>
            </a:br>
            <a:r>
              <a:rPr lang="en-US" dirty="0"/>
              <a:t>2. Combo Platters &amp; Meal Sharing Optimization:</a:t>
            </a:r>
            <a:br>
              <a:rPr lang="en-US" dirty="0"/>
            </a:br>
            <a:r>
              <a:rPr lang="en-US" dirty="0"/>
              <a:t>   - Platter for 3–4 people to minimize loss from sharing.</a:t>
            </a:r>
            <a:br>
              <a:rPr lang="en-US" dirty="0"/>
            </a:br>
            <a:r>
              <a:rPr lang="en-US" dirty="0"/>
              <a:t>   - Pre-designed combos maintain portion control and value.</a:t>
            </a:r>
          </a:p>
        </p:txBody>
      </p:sp>
    </p:spTree>
    <p:extLst>
      <p:ext uri="{BB962C8B-B14F-4D97-AF65-F5344CB8AC3E}">
        <p14:creationId xmlns:p14="http://schemas.microsoft.com/office/powerpoint/2010/main" val="12233172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C8C08-0AA2-4B9C-8973-1880C22D92B4}"/>
              </a:ext>
            </a:extLst>
          </p:cNvPr>
          <p:cNvSpPr>
            <a:spLocks noGrp="1"/>
          </p:cNvSpPr>
          <p:nvPr>
            <p:ph type="title"/>
          </p:nvPr>
        </p:nvSpPr>
        <p:spPr/>
        <p:txBody>
          <a:bodyPr/>
          <a:lstStyle/>
          <a:p>
            <a:r>
              <a:rPr lang="en-US" b="1" dirty="0"/>
              <a:t>Solution Features &amp; Impact</a:t>
            </a:r>
            <a:br>
              <a:rPr lang="en-US" b="1" dirty="0"/>
            </a:br>
            <a:endParaRPr lang="en-US" dirty="0"/>
          </a:p>
        </p:txBody>
      </p:sp>
      <p:sp>
        <p:nvSpPr>
          <p:cNvPr id="3" name="Content Placeholder 2">
            <a:extLst>
              <a:ext uri="{FF2B5EF4-FFF2-40B4-BE49-F238E27FC236}">
                <a16:creationId xmlns:a16="http://schemas.microsoft.com/office/drawing/2014/main" id="{BECC8384-3FEE-4B67-A484-861BFD7BBFCA}"/>
              </a:ext>
            </a:extLst>
          </p:cNvPr>
          <p:cNvSpPr>
            <a:spLocks noGrp="1"/>
          </p:cNvSpPr>
          <p:nvPr>
            <p:ph idx="1"/>
          </p:nvPr>
        </p:nvSpPr>
        <p:spPr/>
        <p:txBody>
          <a:bodyPr/>
          <a:lstStyle/>
          <a:p>
            <a:r>
              <a:rPr lang="en-US" dirty="0"/>
              <a:t>3. Revenue Stream Tracking:</a:t>
            </a:r>
            <a:br>
              <a:rPr lang="en-US" dirty="0"/>
            </a:br>
            <a:r>
              <a:rPr lang="en-US" dirty="0"/>
              <a:t>   - Implement POS or app-based tracking for orders and payments.</a:t>
            </a:r>
            <a:br>
              <a:rPr lang="en-US" dirty="0"/>
            </a:br>
            <a:r>
              <a:rPr lang="en-US" dirty="0"/>
              <a:t>   - Helps track daily profit, cost, and customer behavior.</a:t>
            </a:r>
            <a:br>
              <a:rPr lang="en-US" dirty="0"/>
            </a:br>
            <a:br>
              <a:rPr lang="en-US" dirty="0"/>
            </a:br>
            <a:r>
              <a:rPr lang="en-US" dirty="0"/>
              <a:t>4. Ambience Improvements:</a:t>
            </a:r>
            <a:br>
              <a:rPr lang="en-US" dirty="0"/>
            </a:br>
            <a:r>
              <a:rPr lang="en-US" dirty="0"/>
              <a:t>   - Add TV/music to make the experience enjoyable.</a:t>
            </a:r>
            <a:br>
              <a:rPr lang="en-US" dirty="0"/>
            </a:br>
            <a:r>
              <a:rPr lang="en-US" dirty="0"/>
              <a:t>   - Encourage longer stays and potential reorders.</a:t>
            </a:r>
            <a:br>
              <a:rPr lang="en-US" dirty="0"/>
            </a:br>
            <a:br>
              <a:rPr lang="en-US" dirty="0"/>
            </a:br>
            <a:endParaRPr lang="en-US" dirty="0"/>
          </a:p>
        </p:txBody>
      </p:sp>
    </p:spTree>
    <p:extLst>
      <p:ext uri="{BB962C8B-B14F-4D97-AF65-F5344CB8AC3E}">
        <p14:creationId xmlns:p14="http://schemas.microsoft.com/office/powerpoint/2010/main" val="42080404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TotalTime>
  <Words>1038</Words>
  <Application>Microsoft Office PowerPoint</Application>
  <PresentationFormat>Widescreen</PresentationFormat>
  <Paragraphs>45</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AAHA BHOJANAMBU</vt:lpstr>
      <vt:lpstr>Introduction</vt:lpstr>
      <vt:lpstr>Problem Statement</vt:lpstr>
      <vt:lpstr>User Research &amp; Survey Insights</vt:lpstr>
      <vt:lpstr>Personas</vt:lpstr>
      <vt:lpstr>Personas</vt:lpstr>
      <vt:lpstr>Personas</vt:lpstr>
      <vt:lpstr>Solution Features &amp; Impact </vt:lpstr>
      <vt:lpstr>Solution Features &amp; Impact </vt:lpstr>
      <vt:lpstr>Solution Features &amp; Impact </vt:lpstr>
      <vt:lpstr>SWOT Analysis </vt:lpstr>
      <vt:lpstr>SWOT Analysis </vt:lpstr>
      <vt:lpstr>Competitive Analysis </vt:lpstr>
      <vt:lpstr>Wire frames for WhatsApp pre booking feature:</vt:lpstr>
      <vt:lpstr>  Business Metrics &amp; Tracking </vt:lpstr>
      <vt:lpstr>Conclusion and Learnings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AAHA BHOJANAMBU</dc:title>
  <dc:creator>Maheedar</dc:creator>
  <cp:lastModifiedBy>Maheedar</cp:lastModifiedBy>
  <cp:revision>4</cp:revision>
  <dcterms:created xsi:type="dcterms:W3CDTF">2025-06-10T07:06:28Z</dcterms:created>
  <dcterms:modified xsi:type="dcterms:W3CDTF">2025-06-10T07:19:30Z</dcterms:modified>
</cp:coreProperties>
</file>

<file path=docProps/thumbnail.jpeg>
</file>